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63" r:id="rId2"/>
  </p:sldIdLst>
  <p:sldSz cx="43891200" cy="32918400"/>
  <p:notesSz cx="31954788" cy="50149125"/>
  <p:embeddedFontLst>
    <p:embeddedFont>
      <p:font typeface="Libre Baskerville" panose="02000000000000000000" pitchFamily="2" charset="0"/>
      <p:regular r:id="rId5"/>
      <p:bold r:id="rId6"/>
      <p:italic r:id="rId7"/>
    </p:embeddedFont>
    <p:embeddedFont>
      <p:font typeface="Verdana" panose="020B0604030504040204" pitchFamily="34" charset="0"/>
      <p:regular r:id="rId8"/>
      <p:bold r:id="rId9"/>
      <p:italic r:id="rId10"/>
      <p:boldItalic r:id="rId11"/>
    </p:embeddedFont>
  </p:embeddedFontLst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8">
          <p15:clr>
            <a:srgbClr val="A4A3A4"/>
          </p15:clr>
        </p15:guide>
        <p15:guide id="2" orient="horz" pos="5632">
          <p15:clr>
            <a:srgbClr val="A4A3A4"/>
          </p15:clr>
        </p15:guide>
        <p15:guide id="3" orient="horz" pos="3533">
          <p15:clr>
            <a:srgbClr val="A4A3A4"/>
          </p15:clr>
        </p15:guide>
        <p15:guide id="4" orient="horz" pos="6246">
          <p15:clr>
            <a:srgbClr val="A4A3A4"/>
          </p15:clr>
        </p15:guide>
        <p15:guide id="5" pos="720">
          <p15:clr>
            <a:srgbClr val="A4A3A4"/>
          </p15:clr>
        </p15:guide>
        <p15:guide id="6" pos="6912">
          <p15:clr>
            <a:srgbClr val="A4A3A4"/>
          </p15:clr>
        </p15:guide>
        <p15:guide id="7" pos="7392">
          <p15:clr>
            <a:srgbClr val="A4A3A4"/>
          </p15:clr>
        </p15:guide>
        <p15:guide id="8" pos="13584">
          <p15:clr>
            <a:srgbClr val="A4A3A4"/>
          </p15:clr>
        </p15:guide>
        <p15:guide id="9" pos="14064">
          <p15:clr>
            <a:srgbClr val="A4A3A4"/>
          </p15:clr>
        </p15:guide>
        <p15:guide id="10" pos="20256">
          <p15:clr>
            <a:srgbClr val="A4A3A4"/>
          </p15:clr>
        </p15:guide>
        <p15:guide id="11" pos="20736">
          <p15:clr>
            <a:srgbClr val="A4A3A4"/>
          </p15:clr>
        </p15:guide>
        <p15:guide id="12" pos="26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5795">
          <p15:clr>
            <a:srgbClr val="A4A3A4"/>
          </p15:clr>
        </p15:guide>
        <p15:guide id="2" pos="10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67B2"/>
    <a:srgbClr val="353941"/>
    <a:srgbClr val="2D3C50"/>
    <a:srgbClr val="E64B3C"/>
    <a:srgbClr val="3F616D"/>
    <a:srgbClr val="047086"/>
    <a:srgbClr val="1C3F5E"/>
    <a:srgbClr val="465772"/>
    <a:srgbClr val="EEEEEE"/>
    <a:srgbClr val="059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65" autoAdjust="0"/>
    <p:restoredTop sz="94660" autoAdjust="0"/>
  </p:normalViewPr>
  <p:slideViewPr>
    <p:cSldViewPr>
      <p:cViewPr>
        <p:scale>
          <a:sx n="25" d="100"/>
          <a:sy n="25" d="100"/>
        </p:scale>
        <p:origin x="1260" y="-380"/>
      </p:cViewPr>
      <p:guideLst>
        <p:guide orient="horz" pos="19968"/>
        <p:guide orient="horz" pos="5632"/>
        <p:guide orient="horz" pos="3533"/>
        <p:guide orient="horz" pos="6246"/>
        <p:guide pos="720"/>
        <p:guide pos="6912"/>
        <p:guide pos="7392"/>
        <p:guide pos="13584"/>
        <p:guide pos="14064"/>
        <p:guide pos="20256"/>
        <p:guide pos="20736"/>
        <p:guide pos="26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17" d="100"/>
          <a:sy n="17" d="100"/>
        </p:scale>
        <p:origin x="4416" y="178"/>
      </p:cViewPr>
      <p:guideLst>
        <p:guide orient="horz" pos="15795"/>
        <p:guide pos="1006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7941925" y="0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47639288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7941925" y="47639288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508500">
              <a:defRPr sz="6000"/>
            </a:lvl1pPr>
          </a:lstStyle>
          <a:p>
            <a:pPr>
              <a:defRPr/>
            </a:pPr>
            <a:fld id="{440C443C-8022-4F5D-8F2E-5133654FC91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92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7941925" y="0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78200" y="3757613"/>
            <a:ext cx="24996775" cy="1874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137025" y="24004588"/>
            <a:ext cx="23456900" cy="2251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7639288"/>
            <a:ext cx="138049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508500">
              <a:defRPr sz="60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7941925" y="47639288"/>
            <a:ext cx="14135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0028" tIns="225014" rIns="450028" bIns="225014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508500">
              <a:defRPr sz="6000"/>
            </a:lvl1pPr>
          </a:lstStyle>
          <a:p>
            <a:pPr>
              <a:defRPr/>
            </a:pPr>
            <a:fld id="{42207482-9F38-4AF6-9B91-768DCEDA59A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07993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 smtId="4294967295"/>
            </a:defPPr>
            <a:lvl1pPr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085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08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08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08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08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42B0325-ACC9-488E-8876-C4E9E3B68AD8}" type="slidenum">
              <a:rPr lang="en-AU" sz="6000" smtClean="0"/>
              <a:t>1</a:t>
            </a:fld>
            <a:endParaRPr lang="en-AU" sz="60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3891200" cy="3291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2617" y="3698242"/>
            <a:ext cx="38816280" cy="1609344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8400" spc="-576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3046" y="20152363"/>
            <a:ext cx="33221525" cy="7900416"/>
          </a:xfrm>
        </p:spPr>
        <p:txBody>
          <a:bodyPr>
            <a:normAutofit/>
          </a:bodyPr>
          <a:lstStyle>
            <a:lvl1pPr marL="0" indent="0" algn="l">
              <a:buNone/>
              <a:defRPr sz="13440">
                <a:solidFill>
                  <a:schemeClr val="bg1"/>
                </a:solidFill>
                <a:latin typeface="+mj-lt"/>
              </a:defRPr>
            </a:lvl1pPr>
            <a:lvl2pPr marL="2194560" indent="0" algn="ctr">
              <a:buNone/>
              <a:defRPr sz="13440"/>
            </a:lvl2pPr>
            <a:lvl3pPr marL="4389120" indent="0" algn="ctr">
              <a:buNone/>
              <a:defRPr sz="11520"/>
            </a:lvl3pPr>
            <a:lvl4pPr marL="6583680" indent="0" algn="ctr">
              <a:buNone/>
              <a:defRPr sz="9600"/>
            </a:lvl4pPr>
            <a:lvl5pPr marL="8778240" indent="0" algn="ctr">
              <a:buNone/>
              <a:defRPr sz="9600"/>
            </a:lvl5pPr>
            <a:lvl6pPr marL="10972800" indent="0" algn="ctr">
              <a:buNone/>
              <a:defRPr sz="9600"/>
            </a:lvl6pPr>
            <a:lvl7pPr marL="13167360" indent="0" algn="ctr">
              <a:buNone/>
              <a:defRPr sz="9600"/>
            </a:lvl7pPr>
            <a:lvl8pPr marL="15361920" indent="0" algn="ctr">
              <a:buNone/>
              <a:defRPr sz="9600"/>
            </a:lvl8pPr>
            <a:lvl9pPr marL="17556480" indent="0" algn="ctr">
              <a:buNone/>
              <a:defRPr sz="9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0DA66E67-F948-4693-96A5-27BC239C04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9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A27A25-0059-41B6-A6E5-54D93C1080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5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78225" y="3337560"/>
            <a:ext cx="9464040" cy="2304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77494" y="3429007"/>
            <a:ext cx="27843480" cy="25923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B26BC-A2E6-4CDA-9F76-12293F2660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1B4D6-BEE2-4AF6-A92E-38CD68913D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3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2614" y="3683611"/>
            <a:ext cx="38810794" cy="1610807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84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3043" y="20098920"/>
            <a:ext cx="33214666" cy="7900416"/>
          </a:xfrm>
        </p:spPr>
        <p:txBody>
          <a:bodyPr anchor="t">
            <a:normAutofit/>
          </a:bodyPr>
          <a:lstStyle>
            <a:lvl1pPr marL="0" indent="0">
              <a:buNone/>
              <a:defRPr sz="13440">
                <a:solidFill>
                  <a:schemeClr val="tx1"/>
                </a:solidFill>
                <a:latin typeface="+mj-lt"/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650354-6837-43DB-843B-C6021BD2EF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5962" y="9568282"/>
            <a:ext cx="18269712" cy="18083174"/>
          </a:xfrm>
        </p:spPr>
        <p:txBody>
          <a:bodyPr/>
          <a:lstStyle>
            <a:lvl1pPr>
              <a:defRPr sz="10560"/>
            </a:lvl1pPr>
            <a:lvl2pPr>
              <a:defRPr sz="9120"/>
            </a:lvl2pPr>
            <a:lvl3pPr>
              <a:defRPr sz="8160"/>
            </a:lvl3pPr>
            <a:lvl4pPr>
              <a:defRPr sz="720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37142" y="9568282"/>
            <a:ext cx="18269712" cy="18083174"/>
          </a:xfrm>
        </p:spPr>
        <p:txBody>
          <a:bodyPr/>
          <a:lstStyle>
            <a:lvl1pPr>
              <a:defRPr sz="10560"/>
            </a:lvl1pPr>
            <a:lvl2pPr>
              <a:defRPr sz="9120"/>
            </a:lvl2pPr>
            <a:lvl3pPr>
              <a:defRPr sz="8160"/>
            </a:lvl3pPr>
            <a:lvl4pPr>
              <a:defRPr sz="720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6FF25-ADB1-4315-9622-9852994CD1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8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5962" y="9753600"/>
            <a:ext cx="18269712" cy="347232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96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35962" y="13133520"/>
            <a:ext cx="18269712" cy="15361920"/>
          </a:xfrm>
        </p:spPr>
        <p:txBody>
          <a:bodyPr/>
          <a:lstStyle>
            <a:lvl1pPr>
              <a:defRPr sz="10080"/>
            </a:lvl1pPr>
            <a:lvl2pPr>
              <a:defRPr sz="8640"/>
            </a:lvl2pPr>
            <a:lvl3pPr>
              <a:defRPr sz="7680"/>
            </a:lvl3pPr>
            <a:lvl4pPr>
              <a:defRPr sz="672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878288" y="9743846"/>
            <a:ext cx="18269712" cy="3467405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9600" b="0" cap="all" baseline="0">
                <a:latin typeface="+mj-lt"/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878288" y="13123469"/>
            <a:ext cx="18269712" cy="15361920"/>
          </a:xfrm>
        </p:spPr>
        <p:txBody>
          <a:bodyPr/>
          <a:lstStyle>
            <a:lvl1pPr>
              <a:defRPr sz="10080"/>
            </a:lvl1pPr>
            <a:lvl2pPr>
              <a:defRPr sz="8640"/>
            </a:lvl2pPr>
            <a:lvl3pPr>
              <a:defRPr sz="7680"/>
            </a:lvl3pPr>
            <a:lvl4pPr>
              <a:defRPr sz="672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F82B1-171C-4CAC-B9C4-22062286C8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F620B-8934-45A0-BE2C-EF6C76032C4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ECE3F5-A3DD-46D3-8112-19EE7FD1DD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9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00" y="0"/>
            <a:ext cx="16459200" cy="3291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9741054" y="2602954"/>
            <a:ext cx="12179808" cy="9217152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1728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3657600"/>
            <a:ext cx="21945600" cy="21945600"/>
          </a:xfrm>
        </p:spPr>
        <p:txBody>
          <a:bodyPr/>
          <a:lstStyle>
            <a:lvl1pPr>
              <a:defRPr sz="10560"/>
            </a:lvl1pPr>
            <a:lvl2pPr>
              <a:defRPr sz="9120"/>
            </a:lvl2pPr>
            <a:lvl3pPr>
              <a:defRPr sz="8160"/>
            </a:lvl3pPr>
            <a:lvl4pPr>
              <a:defRPr sz="7200"/>
            </a:lvl4pPr>
            <a:lvl5pPr>
              <a:defRPr sz="6720"/>
            </a:lvl5pPr>
            <a:lvl6pPr>
              <a:defRPr sz="6720"/>
            </a:lvl6pPr>
            <a:lvl7pPr>
              <a:defRPr sz="6720"/>
            </a:lvl7pPr>
            <a:lvl8pPr>
              <a:defRPr sz="6720"/>
            </a:lvl8pPr>
            <a:lvl9pPr>
              <a:defRPr sz="67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93538" y="12056705"/>
            <a:ext cx="12234672" cy="15009538"/>
          </a:xfrm>
        </p:spPr>
        <p:txBody>
          <a:bodyPr>
            <a:normAutofit/>
          </a:bodyPr>
          <a:lstStyle>
            <a:lvl1pPr marL="0" marR="0" indent="0" algn="l" defTabSz="4389120" rtl="0" eaLnBrk="1" fontAlgn="auto" latinLnBrk="0" hangingPunct="1">
              <a:lnSpc>
                <a:spcPct val="100000"/>
              </a:lnSpc>
              <a:spcBef>
                <a:spcPts val="576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>
                <a:solidFill>
                  <a:srgbClr val="404040"/>
                </a:solidFill>
              </a:defRPr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marL="0" marR="0" lvl="0" indent="0" algn="l" defTabSz="4389120" rtl="0" eaLnBrk="1" fontAlgn="auto" latinLnBrk="0" hangingPunct="1">
              <a:lnSpc>
                <a:spcPct val="100000"/>
              </a:lnSpc>
              <a:spcBef>
                <a:spcPts val="6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96691E56-DA67-4BF5-BA67-706F30B370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9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7206" y="26009609"/>
            <a:ext cx="38810794" cy="294375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344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43891200" cy="25588570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3840"/>
              </a:spcBef>
              <a:buNone/>
              <a:defRPr sz="15360">
                <a:solidFill>
                  <a:srgbClr val="4D4D4D"/>
                </a:solidFill>
              </a:defRPr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5962" y="28366728"/>
            <a:ext cx="33225638" cy="25603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5760"/>
              </a:spcBef>
              <a:buNone/>
              <a:defRPr sz="6720">
                <a:solidFill>
                  <a:srgbClr val="262626"/>
                </a:solidFill>
              </a:defRPr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87F51DAE-E528-43E1-8BE0-91521416EF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9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6014" y="2397759"/>
            <a:ext cx="38781989" cy="7959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4589" y="9568289"/>
            <a:ext cx="38713411" cy="1807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68880" y="30779746"/>
            <a:ext cx="14813280" cy="1097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6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8880" y="31462546"/>
            <a:ext cx="18105120" cy="1097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6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97726" y="27982793"/>
            <a:ext cx="10533888" cy="6705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32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469A0CB4-D18D-4AEF-B324-9EDF067D13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3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3040" kern="1200" spc="-576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38912" indent="-438912" algn="l" defTabSz="4389120" rtl="0" eaLnBrk="1" latinLnBrk="0" hangingPunct="1">
        <a:lnSpc>
          <a:spcPct val="85000"/>
        </a:lnSpc>
        <a:spcBef>
          <a:spcPts val="6240"/>
        </a:spcBef>
        <a:buFont typeface="Arial" pitchFamily="34" charset="0"/>
        <a:buChar char=" "/>
        <a:defRPr sz="115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316736" indent="-164592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115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633472" indent="-2633472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96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3950208" indent="-3950208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5266944" indent="-5266944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5760000" indent="-109728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6720000" indent="-109728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7680000" indent="-109728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8640000" indent="-1097280" algn="l" defTabSz="4389120" rtl="0" eaLnBrk="1" latinLnBrk="0" hangingPunct="1">
        <a:lnSpc>
          <a:spcPct val="85000"/>
        </a:lnSpc>
        <a:spcBef>
          <a:spcPts val="2880"/>
        </a:spcBef>
        <a:buFont typeface="Arial" pitchFamily="34" charset="0"/>
        <a:buChar char=" 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B605D9B7-B7BD-B8F2-4154-C2857C4D5AB9}"/>
              </a:ext>
            </a:extLst>
          </p:cNvPr>
          <p:cNvGrpSpPr/>
          <p:nvPr/>
        </p:nvGrpSpPr>
        <p:grpSpPr>
          <a:xfrm>
            <a:off x="8001000" y="-551623"/>
            <a:ext cx="23608228" cy="20440370"/>
            <a:chOff x="7078520" y="1611823"/>
            <a:chExt cx="22693828" cy="1989534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AA773D1-639F-7589-9A8D-FCF5F1EBA0C8}"/>
                </a:ext>
              </a:extLst>
            </p:cNvPr>
            <p:cNvGrpSpPr/>
            <p:nvPr/>
          </p:nvGrpSpPr>
          <p:grpSpPr>
            <a:xfrm>
              <a:off x="7078520" y="2102582"/>
              <a:ext cx="22693828" cy="19404588"/>
              <a:chOff x="8130369" y="2365450"/>
              <a:chExt cx="22693828" cy="1940458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A87EE3-5268-2045-02E4-4CBB908F9029}"/>
                  </a:ext>
                </a:extLst>
              </p:cNvPr>
              <p:cNvGrpSpPr/>
              <p:nvPr/>
            </p:nvGrpSpPr>
            <p:grpSpPr>
              <a:xfrm>
                <a:off x="8130369" y="2365450"/>
                <a:ext cx="22693828" cy="19404588"/>
                <a:chOff x="8130369" y="2365450"/>
                <a:chExt cx="22693828" cy="19404588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EFF9ABDD-8D07-F350-4AFC-865DC54862FF}"/>
                    </a:ext>
                  </a:extLst>
                </p:cNvPr>
                <p:cNvGrpSpPr/>
                <p:nvPr/>
              </p:nvGrpSpPr>
              <p:grpSpPr>
                <a:xfrm>
                  <a:off x="8130369" y="2365450"/>
                  <a:ext cx="22693828" cy="19404588"/>
                  <a:chOff x="6380628" y="2018714"/>
                  <a:chExt cx="22693828" cy="19404588"/>
                </a:xfrm>
              </p:grpSpPr>
              <p:pic>
                <p:nvPicPr>
                  <p:cNvPr id="18" name="Picture 17" descr="A screenshot of a computer screen&#10;&#10;Description automatically generated">
                    <a:extLst>
                      <a:ext uri="{FF2B5EF4-FFF2-40B4-BE49-F238E27FC236}">
                        <a16:creationId xmlns:a16="http://schemas.microsoft.com/office/drawing/2014/main" id="{4A60E02C-6DD5-0578-6559-F1ED746652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0628" y="2018714"/>
                    <a:ext cx="22693828" cy="19404588"/>
                  </a:xfrm>
                  <a:prstGeom prst="rect">
                    <a:avLst/>
                  </a:prstGeom>
                </p:spPr>
              </p:pic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E66CC41-DD5F-C320-F40F-D232362707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58400" y="15544800"/>
                    <a:ext cx="0" cy="51054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9F17AF1-9D6F-173A-70D5-7114AEF27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72800" y="18444236"/>
                  <a:ext cx="83534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BF3D9F3-64B8-9167-78D8-304BB905232A}"/>
                  </a:ext>
                </a:extLst>
              </p:cNvPr>
              <p:cNvSpPr/>
              <p:nvPr/>
            </p:nvSpPr>
            <p:spPr>
              <a:xfrm>
                <a:off x="10058399" y="15221866"/>
                <a:ext cx="1725918" cy="16482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6198FFB-608E-E73B-7C22-087D86EAAC58}"/>
                  </a:ext>
                </a:extLst>
              </p:cNvPr>
              <p:cNvSpPr/>
              <p:nvPr/>
            </p:nvSpPr>
            <p:spPr>
              <a:xfrm>
                <a:off x="10037017" y="19738299"/>
                <a:ext cx="1747299" cy="16482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91B0E5-075B-3B28-2C2D-8C28677761E4}"/>
                </a:ext>
              </a:extLst>
            </p:cNvPr>
            <p:cNvGrpSpPr/>
            <p:nvPr/>
          </p:nvGrpSpPr>
          <p:grpSpPr>
            <a:xfrm>
              <a:off x="21907500" y="1611823"/>
              <a:ext cx="6286500" cy="9134722"/>
              <a:chOff x="26931073" y="-324652"/>
              <a:chExt cx="9747741" cy="14164148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5F341B5D-2223-1D22-29CF-56EE7687B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930300" y="9600829"/>
                <a:ext cx="6349592" cy="4238667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C9C9909D-4A86-449F-3371-50C1C78D1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931073" y="-324652"/>
                <a:ext cx="9747741" cy="6449270"/>
              </a:xfrm>
              <a:prstGeom prst="rect">
                <a:avLst/>
              </a:prstGeom>
            </p:spPr>
          </p:pic>
          <p:pic>
            <p:nvPicPr>
              <p:cNvPr id="22" name="Picture 21" descr="A group of mushrooms in a circle&#10;&#10;Description automatically generated">
                <a:extLst>
                  <a:ext uri="{FF2B5EF4-FFF2-40B4-BE49-F238E27FC236}">
                    <a16:creationId xmlns:a16="http://schemas.microsoft.com/office/drawing/2014/main" id="{9DDFFD82-0582-1067-A536-5DF10E6B7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36590" y="4533447"/>
                <a:ext cx="7147015" cy="5381200"/>
              </a:xfrm>
              <a:prstGeom prst="rect">
                <a:avLst/>
              </a:prstGeom>
            </p:spPr>
          </p:pic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C718E78-BDD8-4BAD-851F-D423AE935B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7711"/>
            <a:ext cx="10058400" cy="32918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 dirty="0">
              <a:latin typeface="+mj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14AFCE-F071-C9A4-33C7-6D19A1D75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74911" y="28688703"/>
            <a:ext cx="8939217" cy="3575687"/>
          </a:xfrm>
          <a:prstGeom prst="rect">
            <a:avLst/>
          </a:prstGeom>
        </p:spPr>
      </p:pic>
      <p:pic>
        <p:nvPicPr>
          <p:cNvPr id="12" name="Picture 11" descr="A logo of a mushroom&#10;&#10;Description automatically generated">
            <a:extLst>
              <a:ext uri="{FF2B5EF4-FFF2-40B4-BE49-F238E27FC236}">
                <a16:creationId xmlns:a16="http://schemas.microsoft.com/office/drawing/2014/main" id="{E0E09AE8-742F-7561-A8EC-F6A317B1D2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291" y="28956104"/>
            <a:ext cx="2752038" cy="2752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6E1B17-132B-B603-1775-BEEC76792AB2}"/>
              </a:ext>
            </a:extLst>
          </p:cNvPr>
          <p:cNvSpPr txBox="1"/>
          <p:nvPr/>
        </p:nvSpPr>
        <p:spPr>
          <a:xfrm>
            <a:off x="33481086" y="24060988"/>
            <a:ext cx="9952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200" dirty="0">
                <a:solidFill>
                  <a:srgbClr val="A167B2"/>
                </a:solidFill>
                <a:latin typeface="Libre Baskerville" panose="02000000000000000000" pitchFamily="2" charset="0"/>
              </a:rPr>
              <a:t>Conclusions and Future Directions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3E768-20D3-C765-9EA8-F36865E54AF2}"/>
              </a:ext>
            </a:extLst>
          </p:cNvPr>
          <p:cNvSpPr txBox="1"/>
          <p:nvPr/>
        </p:nvSpPr>
        <p:spPr>
          <a:xfrm>
            <a:off x="22402957" y="32081976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400" b="1" i="0" dirty="0">
                <a:solidFill>
                  <a:srgbClr val="1B1B1B"/>
                </a:solidFill>
                <a:effectLst/>
                <a:latin typeface="Verdana" panose="020B0604030504040204" pitchFamily="34" charset="0"/>
              </a:rPr>
              <a:t># 2333266</a:t>
            </a:r>
            <a:endParaRPr lang="en-US" sz="4200" b="1" dirty="0">
              <a:latin typeface="Libre Baskerville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B205-D014-2F44-9DD2-AEDF8CDE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329" y="28244000"/>
            <a:ext cx="4222697" cy="42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849C2FA-1ED6-C594-29F3-3935152CBE11}"/>
              </a:ext>
            </a:extLst>
          </p:cNvPr>
          <p:cNvSpPr/>
          <p:nvPr/>
        </p:nvSpPr>
        <p:spPr>
          <a:xfrm>
            <a:off x="-2" y="-102083"/>
            <a:ext cx="11019717" cy="33048193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0" name="Title 11">
            <a:extLst>
              <a:ext uri="{FF2B5EF4-FFF2-40B4-BE49-F238E27FC236}">
                <a16:creationId xmlns:a16="http://schemas.microsoft.com/office/drawing/2014/main" id="{B6CA4236-BA9A-4353-98F0-CD508DA2DA81}"/>
              </a:ext>
            </a:extLst>
          </p:cNvPr>
          <p:cNvSpPr txBox="1"/>
          <p:nvPr/>
        </p:nvSpPr>
        <p:spPr>
          <a:xfrm>
            <a:off x="-1" y="0"/>
            <a:ext cx="10957962" cy="5306540"/>
          </a:xfrm>
          <a:prstGeom prst="rect">
            <a:avLst/>
          </a:prstGeom>
        </p:spPr>
        <p:txBody>
          <a:bodyPr lIns="128016" tIns="64008" rIns="128016" bIns="64008"/>
          <a:lstStyle>
            <a:defPPr>
              <a:defRPr kern="1200" smtId="4294967295"/>
            </a:defPPr>
            <a:lvl1pPr algn="ctr" defTabSz="4389028" rtl="0" eaLnBrk="1" latinLnBrk="0" hangingPunct="1">
              <a:spcBef>
                <a:spcPct val="0"/>
              </a:spcBef>
              <a:buNone/>
              <a:defRPr sz="1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Genome sequencing </a:t>
            </a:r>
          </a:p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Annotation of </a:t>
            </a:r>
            <a:r>
              <a:rPr lang="en-US" sz="8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Lentinus</a:t>
            </a: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Section </a:t>
            </a:r>
            <a:r>
              <a:rPr lang="en-US" sz="8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Tigrini</a:t>
            </a: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BD927-BC98-81EC-59B7-83F58E3B56D2}"/>
              </a:ext>
            </a:extLst>
          </p:cNvPr>
          <p:cNvSpPr txBox="1"/>
          <p:nvPr/>
        </p:nvSpPr>
        <p:spPr>
          <a:xfrm>
            <a:off x="305907" y="8901291"/>
            <a:ext cx="97524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Lentinus tigrinus </a:t>
            </a:r>
            <a:r>
              <a:rPr lang="en-US" sz="3600" b="1" dirty="0"/>
              <a:t>is a white rot fungus commonly found across Europe and parts of North America, growing  on riverbeds and partially submerged logs. </a:t>
            </a:r>
            <a:r>
              <a:rPr lang="en-US" sz="3600" b="1" i="1" dirty="0"/>
              <a:t>L. tigrinus</a:t>
            </a:r>
            <a:r>
              <a:rPr lang="en-US" sz="3600" b="1" dirty="0"/>
              <a:t> exhibits an enigmatic phylogenetic divergence between North American and European populations. This study presents preliminary genomic analysis of </a:t>
            </a:r>
            <a:r>
              <a:rPr lang="en-US" sz="3600" b="1" i="1" dirty="0"/>
              <a:t>L. </a:t>
            </a:r>
            <a:r>
              <a:rPr lang="en-US" sz="3600" b="1" i="1" dirty="0" err="1"/>
              <a:t>tigrinus</a:t>
            </a:r>
            <a:r>
              <a:rPr lang="en-US" sz="3600" b="1" i="1" dirty="0"/>
              <a:t> </a:t>
            </a:r>
            <a:r>
              <a:rPr lang="en-US" sz="3600" b="1" dirty="0"/>
              <a:t>from both groups in addition to two other species within the section </a:t>
            </a:r>
            <a:r>
              <a:rPr lang="en-US" sz="3600" b="1" dirty="0" err="1"/>
              <a:t>Tigrini</a:t>
            </a:r>
            <a:r>
              <a:rPr lang="en-US" sz="3600" b="1" dirty="0"/>
              <a:t>, including  a possibly novel species of Lentinus in the section Tigrini from Guyana, offering further insights into the diversity of this clade.</a:t>
            </a:r>
            <a:endParaRPr lang="en-US" sz="3600" b="1" i="1" dirty="0">
              <a:highlight>
                <a:srgbClr val="FFFFFF"/>
              </a:highligh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D5F59B-F8CA-463C-871F-D1042309DE00}"/>
              </a:ext>
            </a:extLst>
          </p:cNvPr>
          <p:cNvSpPr txBox="1"/>
          <p:nvPr/>
        </p:nvSpPr>
        <p:spPr>
          <a:xfrm>
            <a:off x="305907" y="8133780"/>
            <a:ext cx="899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200" dirty="0">
                <a:solidFill>
                  <a:srgbClr val="A167B2"/>
                </a:solidFill>
                <a:latin typeface="Libre Baskerville" panose="02000000000000000000" pitchFamily="2" charset="0"/>
              </a:rPr>
              <a:t>Introduction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EBC3B70E-A392-4069-A147-C1FCF37051AF}"/>
              </a:ext>
            </a:extLst>
          </p:cNvPr>
          <p:cNvSpPr txBox="1"/>
          <p:nvPr/>
        </p:nvSpPr>
        <p:spPr>
          <a:xfrm>
            <a:off x="0" y="4433079"/>
            <a:ext cx="10058400" cy="3231654"/>
          </a:xfrm>
          <a:prstGeom prst="rect">
            <a:avLst/>
          </a:prstGeom>
        </p:spPr>
        <p:txBody>
          <a:bodyPr wrap="square" lIns="128016" tIns="64008" rIns="128016" bIns="64008">
            <a:spAutoFit/>
          </a:bodyPr>
          <a:lstStyle>
            <a:defPPr>
              <a:defRPr kern="1200" smtId="4294967295"/>
            </a:defPPr>
            <a:lvl1pPr marL="0" indent="0" algn="l" defTabSz="4389028" rtl="0" eaLnBrk="1" latinLnBrk="0" hangingPunct="1">
              <a:spcBef>
                <a:spcPct val="20000"/>
              </a:spcBef>
              <a:buFont typeface="Arial" pitchFamily="34" charset="0"/>
              <a:buNone/>
              <a:defRPr sz="13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086" indent="-1371572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86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800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314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828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342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857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371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latin typeface="+mj-lt"/>
              </a:rPr>
              <a:t>Zachary Kratz, Issac </a:t>
            </a:r>
            <a:r>
              <a:rPr lang="en-US" sz="4800" b="1" dirty="0" err="1">
                <a:latin typeface="+mj-lt"/>
              </a:rPr>
              <a:t>Perkis</a:t>
            </a:r>
            <a:r>
              <a:rPr lang="en-US" sz="4800" b="1" dirty="0">
                <a:latin typeface="+mj-lt"/>
              </a:rPr>
              <a:t>, Alexander James  Bradshaw, David S. Hibbett</a:t>
            </a:r>
          </a:p>
          <a:p>
            <a:pPr algn="ctr"/>
            <a:endParaRPr lang="en-US" sz="4000" b="1" dirty="0">
              <a:latin typeface="+mj-lt"/>
            </a:endParaRPr>
          </a:p>
          <a:p>
            <a:pPr algn="ctr"/>
            <a:r>
              <a:rPr lang="en-US" sz="4800" b="1" dirty="0">
                <a:latin typeface="+mj-lt"/>
              </a:rPr>
              <a:t>Clark University, Worcester MA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6F17B6-B5C7-4922-B9E2-CD14BD16A568}"/>
              </a:ext>
            </a:extLst>
          </p:cNvPr>
          <p:cNvSpPr txBox="1"/>
          <p:nvPr/>
        </p:nvSpPr>
        <p:spPr>
          <a:xfrm>
            <a:off x="268873" y="15465047"/>
            <a:ext cx="899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200" dirty="0">
                <a:solidFill>
                  <a:srgbClr val="A167B2"/>
                </a:solidFill>
                <a:latin typeface="Libre Baskerville" panose="02000000000000000000" pitchFamily="2" charset="0"/>
              </a:rPr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4F9F0-A986-C0C8-3BB1-B70ED0BAD8B1}"/>
              </a:ext>
            </a:extLst>
          </p:cNvPr>
          <p:cNvSpPr txBox="1"/>
          <p:nvPr/>
        </p:nvSpPr>
        <p:spPr>
          <a:xfrm>
            <a:off x="202475" y="28956104"/>
            <a:ext cx="899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200" dirty="0">
                <a:solidFill>
                  <a:srgbClr val="A167B2"/>
                </a:solidFill>
                <a:latin typeface="Libre Baskerville" panose="02000000000000000000" pitchFamily="2" charset="0"/>
              </a:rPr>
              <a:t>Works cited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795DC7-39D1-F642-199C-D37FF3E88860}"/>
              </a:ext>
            </a:extLst>
          </p:cNvPr>
          <p:cNvSpPr txBox="1"/>
          <p:nvPr/>
        </p:nvSpPr>
        <p:spPr>
          <a:xfrm>
            <a:off x="13943663" y="23507363"/>
            <a:ext cx="20919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Busco Score Plot, genome assembly stats, comparison of GO Terms or something else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3EAA92-7B93-4F15-A4CA-18552CBA76AE}"/>
              </a:ext>
            </a:extLst>
          </p:cNvPr>
          <p:cNvSpPr txBox="1"/>
          <p:nvPr/>
        </p:nvSpPr>
        <p:spPr>
          <a:xfrm>
            <a:off x="268872" y="23276171"/>
            <a:ext cx="1068763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u="sng" dirty="0">
                <a:solidFill>
                  <a:srgbClr val="000000"/>
                </a:solidFill>
                <a:cs typeface="Times New Roman" panose="02020603050405020304" pitchFamily="18" charset="0"/>
              </a:rPr>
              <a:t>Phylogenetic Analysis</a:t>
            </a:r>
            <a:endParaRPr lang="en-US" sz="4000" b="1" i="0" u="sng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rgbClr val="000000"/>
                </a:solidFill>
                <a:cs typeface="Times New Roman" panose="02020603050405020304" pitchFamily="18" charset="0"/>
              </a:rPr>
              <a:t>Curated ITS </a:t>
            </a:r>
            <a:r>
              <a:rPr lang="en-US" sz="4000" b="1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dataset from UNITE species hypotheses and GenBank accessions across the genus </a:t>
            </a:r>
            <a:r>
              <a:rPr lang="en-US" sz="4000" b="1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Lentinus</a:t>
            </a:r>
            <a:r>
              <a:rPr lang="en-US" sz="4000" b="1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. Dataset was modeled around the genus-level </a:t>
            </a:r>
            <a:r>
              <a:rPr lang="en-US" sz="4000" b="1" i="1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Lentinus</a:t>
            </a:r>
            <a:r>
              <a:rPr lang="en-US" sz="4000" b="1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analysis performed in </a:t>
            </a:r>
            <a:r>
              <a:rPr lang="en-US" sz="4000" b="1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Seelan</a:t>
            </a:r>
            <a:r>
              <a:rPr lang="en-US" sz="4000" b="1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et al. 2015. Alignments were done in MAFFT v7.525; phylogenetic tree was constructed and bootstrapped in IQ-TREE v2.3.6.</a:t>
            </a:r>
            <a:endParaRPr lang="en-US" sz="4000" dirty="0">
              <a:highlight>
                <a:srgbClr val="FFFFFF"/>
              </a:highlight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89B0D9-C4D4-073E-3ECD-89BAD625E750}"/>
              </a:ext>
            </a:extLst>
          </p:cNvPr>
          <p:cNvGrpSpPr/>
          <p:nvPr/>
        </p:nvGrpSpPr>
        <p:grpSpPr>
          <a:xfrm>
            <a:off x="31272800" y="59271"/>
            <a:ext cx="7181098" cy="19035195"/>
            <a:chOff x="30530153" y="609600"/>
            <a:chExt cx="7194429" cy="190705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E55134-5FC2-4AAC-9FB9-920E646EBFF0}"/>
                </a:ext>
              </a:extLst>
            </p:cNvPr>
            <p:cNvSpPr txBox="1"/>
            <p:nvPr/>
          </p:nvSpPr>
          <p:spPr>
            <a:xfrm>
              <a:off x="30530153" y="609600"/>
              <a:ext cx="71944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ctr"/>
              <a:r>
                <a:rPr lang="en-US" sz="4200" dirty="0">
                  <a:solidFill>
                    <a:srgbClr val="A167B2"/>
                  </a:solidFill>
                  <a:latin typeface="Libre Baskerville" panose="02000000000000000000" pitchFamily="2" charset="0"/>
                </a:rPr>
                <a:t>Annotation flowchart</a:t>
              </a:r>
            </a:p>
          </p:txBody>
        </p:sp>
        <p:pic>
          <p:nvPicPr>
            <p:cNvPr id="39" name="Picture 38" descr="A diagram of a company&#10;&#10;Description automatically generated">
              <a:extLst>
                <a:ext uri="{FF2B5EF4-FFF2-40B4-BE49-F238E27FC236}">
                  <a16:creationId xmlns:a16="http://schemas.microsoft.com/office/drawing/2014/main" id="{246E9AE9-4820-A005-AE75-8A64D85A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0153" y="1337785"/>
              <a:ext cx="7194429" cy="18342347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4B9A6A-B757-421B-83FE-276B5DEDE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164" y="29459448"/>
            <a:ext cx="3172691" cy="31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8CA5756-3C94-05C3-639B-429DA7A88844}"/>
              </a:ext>
            </a:extLst>
          </p:cNvPr>
          <p:cNvSpPr txBox="1"/>
          <p:nvPr/>
        </p:nvSpPr>
        <p:spPr>
          <a:xfrm>
            <a:off x="38753542" y="-102083"/>
            <a:ext cx="5263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Annotation stats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52F2D5-BC52-9F61-569B-44783B83ABE4}"/>
              </a:ext>
            </a:extLst>
          </p:cNvPr>
          <p:cNvSpPr txBox="1"/>
          <p:nvPr/>
        </p:nvSpPr>
        <p:spPr>
          <a:xfrm>
            <a:off x="34442401" y="24935097"/>
            <a:ext cx="8991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Issac and Zack, what do you think should happen next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A4E8E6-2A30-D48D-7D36-6546FD0A24FD}"/>
              </a:ext>
            </a:extLst>
          </p:cNvPr>
          <p:cNvSpPr txBox="1"/>
          <p:nvPr/>
        </p:nvSpPr>
        <p:spPr>
          <a:xfrm>
            <a:off x="27355800" y="29258168"/>
            <a:ext cx="8991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200" dirty="0">
                <a:solidFill>
                  <a:srgbClr val="A167B2"/>
                </a:solidFill>
                <a:latin typeface="Libre Baskerville" panose="02000000000000000000" pitchFamily="2" charset="0"/>
              </a:rPr>
              <a:t>Acknowledgements</a:t>
            </a:r>
          </a:p>
          <a:p>
            <a:r>
              <a:rPr lang="en-US" sz="3600" dirty="0">
                <a:latin typeface="Libre Baskerville" panose="02000000000000000000" pitchFamily="2" charset="0"/>
              </a:rPr>
              <a:t>Terry Henkel for providing material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5D449C-975A-1E07-0DE3-633F31627476}"/>
              </a:ext>
            </a:extLst>
          </p:cNvPr>
          <p:cNvSpPr txBox="1"/>
          <p:nvPr/>
        </p:nvSpPr>
        <p:spPr>
          <a:xfrm>
            <a:off x="268872" y="16258493"/>
            <a:ext cx="1058745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Genetic analysis</a:t>
            </a:r>
          </a:p>
          <a:p>
            <a:r>
              <a:rPr lang="en-US" sz="4000" b="1" dirty="0"/>
              <a:t>Genome sequencing for eight specimens from section </a:t>
            </a:r>
            <a:r>
              <a:rPr lang="en-US" sz="4000" b="1" dirty="0" err="1"/>
              <a:t>Tigrini</a:t>
            </a:r>
            <a:r>
              <a:rPr lang="en-US" sz="4000" b="1" dirty="0"/>
              <a:t>, two </a:t>
            </a:r>
            <a:r>
              <a:rPr lang="en-US" sz="4000" b="1" i="1" dirty="0"/>
              <a:t>L. </a:t>
            </a:r>
            <a:r>
              <a:rPr lang="en-US" sz="4000" b="1" i="1" dirty="0" err="1"/>
              <a:t>tigrinus</a:t>
            </a:r>
            <a:r>
              <a:rPr lang="en-US" sz="4000" b="1" i="1" dirty="0"/>
              <a:t> </a:t>
            </a:r>
            <a:r>
              <a:rPr lang="en-US" sz="4000" b="1" dirty="0"/>
              <a:t>from the “North American” group, two from the “European” group, two </a:t>
            </a:r>
            <a:r>
              <a:rPr lang="en-US" sz="4000" b="1" i="1" dirty="0"/>
              <a:t>L. </a:t>
            </a:r>
            <a:r>
              <a:rPr lang="en-US" sz="4000" b="1" i="1" dirty="0" err="1"/>
              <a:t>glabratus</a:t>
            </a:r>
            <a:r>
              <a:rPr lang="en-US" sz="4000" b="1" i="1" dirty="0"/>
              <a:t> </a:t>
            </a:r>
            <a:r>
              <a:rPr lang="en-US" sz="4000" b="1" dirty="0"/>
              <a:t>and two possibly novel </a:t>
            </a:r>
            <a:r>
              <a:rPr lang="en-US" sz="4000" b="1" i="1" dirty="0"/>
              <a:t>Lentinus</a:t>
            </a:r>
            <a:r>
              <a:rPr lang="en-US" sz="4000" b="1" dirty="0"/>
              <a:t> sp. collected from Guyana in South America, was performed using 150x150 Illumina Novoseq6000. Genomes were </a:t>
            </a:r>
            <a:r>
              <a:rPr lang="en-US" sz="4000" b="1" dirty="0" err="1"/>
              <a:t>assemblied</a:t>
            </a:r>
            <a:r>
              <a:rPr lang="en-US" sz="4000" b="1" dirty="0"/>
              <a:t> using </a:t>
            </a:r>
            <a:r>
              <a:rPr lang="en-US" sz="4000" b="1" dirty="0" err="1"/>
              <a:t>MegaHit</a:t>
            </a:r>
            <a:r>
              <a:rPr lang="en-US" sz="4000" b="1" dirty="0"/>
              <a:t> v1.2.9. We used </a:t>
            </a:r>
            <a:r>
              <a:rPr lang="en-US" sz="4000" b="1" dirty="0" err="1"/>
              <a:t>Funannotate</a:t>
            </a:r>
            <a:r>
              <a:rPr lang="en-US" sz="4000" b="1" dirty="0"/>
              <a:t>  (version) to perform genome annotation and comparison against the an of </a:t>
            </a:r>
            <a:r>
              <a:rPr lang="en-US" sz="4000" b="1" i="1" dirty="0"/>
              <a:t>L. </a:t>
            </a:r>
            <a:r>
              <a:rPr lang="en-US" sz="4000" b="1" i="1" dirty="0" err="1"/>
              <a:t>tigrinus</a:t>
            </a:r>
            <a:r>
              <a:rPr lang="en-US" sz="4000" b="1" i="1" dirty="0"/>
              <a:t> </a:t>
            </a:r>
            <a:r>
              <a:rPr lang="en-US" sz="4000" b="1" dirty="0"/>
              <a:t>reference genome, Lenti7.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102AA8-3300-369F-DFBD-6F2C95BEAD20}"/>
              </a:ext>
            </a:extLst>
          </p:cNvPr>
          <p:cNvSpPr txBox="1"/>
          <p:nvPr/>
        </p:nvSpPr>
        <p:spPr>
          <a:xfrm>
            <a:off x="202475" y="30117772"/>
            <a:ext cx="4361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Citations here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0F73ED2-F5F0-3306-25DB-409D5F351333}"/>
              </a:ext>
            </a:extLst>
          </p:cNvPr>
          <p:cNvSpPr txBox="1"/>
          <p:nvPr/>
        </p:nvSpPr>
        <p:spPr>
          <a:xfrm>
            <a:off x="11826959" y="24107"/>
            <a:ext cx="653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Maximum Likelihood phylogeny</a:t>
            </a:r>
          </a:p>
          <a:p>
            <a:r>
              <a:rPr lang="en-US" sz="3600" b="1" dirty="0"/>
              <a:t>1000 bootstrap replicates</a:t>
            </a:r>
          </a:p>
          <a:p>
            <a:r>
              <a:rPr lang="en-US" sz="3600" b="1" dirty="0"/>
              <a:t># of Specimens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persuadingsapphire|09-2018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10964</TotalTime>
  <Words>310</Words>
  <Application>Microsoft Office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Libre Baskerville</vt:lpstr>
      <vt:lpstr>Calibri Light</vt:lpstr>
      <vt:lpstr>Times New Roman</vt:lpstr>
      <vt:lpstr>Verdana</vt:lpstr>
      <vt:lpstr>Arial</vt:lpstr>
      <vt:lpstr>Calibri</vt:lpstr>
      <vt:lpstr>Metropolitan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to make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Alex Bradshaw</cp:lastModifiedBy>
  <cp:revision>323</cp:revision>
  <cp:lastPrinted>2006-11-15T16:04:57Z</cp:lastPrinted>
  <dcterms:modified xsi:type="dcterms:W3CDTF">2024-10-31T00:10:03Z</dcterms:modified>
  <cp:category>templates for scientific poster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21ea39-26c3-4f98-9bc8-584ab8c4432f_Enabled">
    <vt:lpwstr>true</vt:lpwstr>
  </property>
  <property fmtid="{D5CDD505-2E9C-101B-9397-08002B2CF9AE}" pid="3" name="MSIP_Label_d121ea39-26c3-4f98-9bc8-584ab8c4432f_SetDate">
    <vt:lpwstr>2024-10-28T20:22:30Z</vt:lpwstr>
  </property>
  <property fmtid="{D5CDD505-2E9C-101B-9397-08002B2CF9AE}" pid="4" name="MSIP_Label_d121ea39-26c3-4f98-9bc8-584ab8c4432f_Method">
    <vt:lpwstr>Privileged</vt:lpwstr>
  </property>
  <property fmtid="{D5CDD505-2E9C-101B-9397-08002B2CF9AE}" pid="5" name="MSIP_Label_d121ea39-26c3-4f98-9bc8-584ab8c4432f_Name">
    <vt:lpwstr>Public</vt:lpwstr>
  </property>
  <property fmtid="{D5CDD505-2E9C-101B-9397-08002B2CF9AE}" pid="6" name="MSIP_Label_d121ea39-26c3-4f98-9bc8-584ab8c4432f_SiteId">
    <vt:lpwstr>b5b2263d-68aa-453e-b972-aa1421410f80</vt:lpwstr>
  </property>
  <property fmtid="{D5CDD505-2E9C-101B-9397-08002B2CF9AE}" pid="7" name="MSIP_Label_d121ea39-26c3-4f98-9bc8-584ab8c4432f_ActionId">
    <vt:lpwstr>20f8e7f6-bb56-442f-a930-0543db470682</vt:lpwstr>
  </property>
  <property fmtid="{D5CDD505-2E9C-101B-9397-08002B2CF9AE}" pid="8" name="MSIP_Label_d121ea39-26c3-4f98-9bc8-584ab8c4432f_ContentBits">
    <vt:lpwstr>0</vt:lpwstr>
  </property>
</Properties>
</file>